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3"/>
  </p:notesMasterIdLst>
  <p:sldIdLst>
    <p:sldId id="259" r:id="rId3"/>
    <p:sldId id="323" r:id="rId4"/>
    <p:sldId id="301" r:id="rId5"/>
    <p:sldId id="324" r:id="rId6"/>
    <p:sldId id="319" r:id="rId7"/>
    <p:sldId id="318" r:id="rId8"/>
    <p:sldId id="326" r:id="rId9"/>
    <p:sldId id="276" r:id="rId10"/>
    <p:sldId id="320" r:id="rId11"/>
    <p:sldId id="328" r:id="rId12"/>
    <p:sldId id="327" r:id="rId13"/>
    <p:sldId id="321" r:id="rId14"/>
    <p:sldId id="322" r:id="rId15"/>
    <p:sldId id="300" r:id="rId16"/>
    <p:sldId id="310" r:id="rId17"/>
    <p:sldId id="312" r:id="rId18"/>
    <p:sldId id="311" r:id="rId19"/>
    <p:sldId id="313" r:id="rId20"/>
    <p:sldId id="329" r:id="rId21"/>
    <p:sldId id="302" r:id="rId22"/>
    <p:sldId id="303" r:id="rId23"/>
    <p:sldId id="325" r:id="rId24"/>
    <p:sldId id="316" r:id="rId25"/>
    <p:sldId id="315" r:id="rId26"/>
    <p:sldId id="281" r:id="rId27"/>
    <p:sldId id="284" r:id="rId28"/>
    <p:sldId id="282" r:id="rId29"/>
    <p:sldId id="330" r:id="rId30"/>
    <p:sldId id="275" r:id="rId31"/>
    <p:sldId id="317" r:id="rId32"/>
    <p:sldId id="277" r:id="rId33"/>
    <p:sldId id="295" r:id="rId34"/>
    <p:sldId id="278" r:id="rId35"/>
    <p:sldId id="280" r:id="rId36"/>
    <p:sldId id="288" r:id="rId37"/>
    <p:sldId id="294" r:id="rId38"/>
    <p:sldId id="290" r:id="rId39"/>
    <p:sldId id="289" r:id="rId40"/>
    <p:sldId id="291" r:id="rId41"/>
    <p:sldId id="293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48" autoAdjust="0"/>
    <p:restoredTop sz="94896"/>
  </p:normalViewPr>
  <p:slideViewPr>
    <p:cSldViewPr snapToGrid="0" snapToObjects="1" showGuides="1">
      <p:cViewPr varScale="1">
        <p:scale>
          <a:sx n="144" d="100"/>
          <a:sy n="144" d="100"/>
        </p:scale>
        <p:origin x="728" y="184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79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2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eveloperinsider.co/what-is-dangling-pointer-with-cause-and-how-to-avoid-it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cplusplus.com/doc/tutorial/polymorphism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www.youtube.com/watch?v=jELbKhGkEi0&amp;t=56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earncpp.com/cpp-tutorial/125-the-virtual-table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ord.gg/Q2n7tb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ocs.microsoft.com/en-us/cpp/build/cmake-projects-in-visual-studio?view=vs-2019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lefticus/10191322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a-nickels-worth.blogspot.com/2016/04/a-guide-to-naming-variables.html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Z05e7EMOLM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edureka/microservice-architecture-5e7f056b90f1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edureka/microservice-architecture-5e7f056b90f1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docs/graph-api/reference/v4.0/object/likes" TargetMode="External"/><Relationship Id="rId2" Type="http://schemas.openxmlformats.org/officeDocument/2006/relationships/hyperlink" Target="http://www.cplusplus.com/reference/list/list/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rror_hidi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ibm.com/support/pages/best-practice-catching-and-re-throwing-java-exceptions" TargetMode="Externa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dgetrf/UWB_CSS342_2019_Fall/tree/master/class1/homework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jrKDtxAZp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oud.google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lrATfBNZ98dudnM48yfGUldqGD0S4FFb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memory-layout-of-c-program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15E53BB-F91E-094E-AD78-802808F640FF}"/>
              </a:ext>
            </a:extLst>
          </p:cNvPr>
          <p:cNvSpPr/>
          <p:nvPr/>
        </p:nvSpPr>
        <p:spPr>
          <a:xfrm>
            <a:off x="6081200" y="4632288"/>
            <a:ext cx="1376039" cy="672880"/>
          </a:xfrm>
          <a:prstGeom prst="rect">
            <a:avLst/>
          </a:prstGeom>
          <a:noFill/>
          <a:ln w="222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1AD28A-77B8-AB49-9186-FC008A0A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077F66-2536-994F-A383-5AAFB37597C2}"/>
              </a:ext>
            </a:extLst>
          </p:cNvPr>
          <p:cNvGrpSpPr/>
          <p:nvPr/>
        </p:nvGrpSpPr>
        <p:grpSpPr>
          <a:xfrm>
            <a:off x="6081202" y="1839148"/>
            <a:ext cx="1376040" cy="976542"/>
            <a:chOff x="6791416" y="1979720"/>
            <a:chExt cx="1376040" cy="9765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0925DC-7A3F-574C-BE87-AB60B273DE45}"/>
                </a:ext>
              </a:extLst>
            </p:cNvPr>
            <p:cNvSpPr/>
            <p:nvPr/>
          </p:nvSpPr>
          <p:spPr>
            <a:xfrm>
              <a:off x="6791417" y="1979720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63D1EC-9022-884A-B49C-1BDF4AE57A27}"/>
                </a:ext>
              </a:extLst>
            </p:cNvPr>
            <p:cNvSpPr/>
            <p:nvPr/>
          </p:nvSpPr>
          <p:spPr>
            <a:xfrm>
              <a:off x="6791416" y="2219417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FD2A8C-A8D5-DF41-8ADF-F115120F8FD6}"/>
                </a:ext>
              </a:extLst>
            </p:cNvPr>
            <p:cNvSpPr/>
            <p:nvPr/>
          </p:nvSpPr>
          <p:spPr>
            <a:xfrm>
              <a:off x="6791416" y="2467991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63EB65-C80D-6C43-BCC4-DCF3D60956CA}"/>
                </a:ext>
              </a:extLst>
            </p:cNvPr>
            <p:cNvSpPr/>
            <p:nvPr/>
          </p:nvSpPr>
          <p:spPr>
            <a:xfrm>
              <a:off x="6791416" y="2716565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1FD38F-EA97-6849-9409-AA5446E2E862}"/>
              </a:ext>
            </a:extLst>
          </p:cNvPr>
          <p:cNvGrpSpPr/>
          <p:nvPr/>
        </p:nvGrpSpPr>
        <p:grpSpPr>
          <a:xfrm>
            <a:off x="6081201" y="2828218"/>
            <a:ext cx="1376040" cy="976542"/>
            <a:chOff x="6791416" y="1979720"/>
            <a:chExt cx="1376040" cy="9765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EF856B-BC7C-2A4C-9981-5169517B1AED}"/>
                </a:ext>
              </a:extLst>
            </p:cNvPr>
            <p:cNvSpPr/>
            <p:nvPr/>
          </p:nvSpPr>
          <p:spPr>
            <a:xfrm>
              <a:off x="6791417" y="1979720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EC2218-EEB8-0A43-B138-4C8FF1AA9125}"/>
                </a:ext>
              </a:extLst>
            </p:cNvPr>
            <p:cNvSpPr/>
            <p:nvPr/>
          </p:nvSpPr>
          <p:spPr>
            <a:xfrm>
              <a:off x="6791416" y="2219417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6EDB40-BC38-A844-81F0-5617E663F59C}"/>
                </a:ext>
              </a:extLst>
            </p:cNvPr>
            <p:cNvSpPr/>
            <p:nvPr/>
          </p:nvSpPr>
          <p:spPr>
            <a:xfrm>
              <a:off x="6791416" y="2467991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14D6DD-6B95-3847-965F-7E334D5066E4}"/>
                </a:ext>
              </a:extLst>
            </p:cNvPr>
            <p:cNvSpPr/>
            <p:nvPr/>
          </p:nvSpPr>
          <p:spPr>
            <a:xfrm>
              <a:off x="6791416" y="2716565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FC78EF-4544-654F-9831-6D8C7D443752}"/>
              </a:ext>
            </a:extLst>
          </p:cNvPr>
          <p:cNvGrpSpPr/>
          <p:nvPr/>
        </p:nvGrpSpPr>
        <p:grpSpPr>
          <a:xfrm>
            <a:off x="6081201" y="3779553"/>
            <a:ext cx="1376040" cy="976542"/>
            <a:chOff x="6791416" y="1979720"/>
            <a:chExt cx="1376040" cy="9765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28C558-4A83-DD49-A2AF-329F690EBFF8}"/>
                </a:ext>
              </a:extLst>
            </p:cNvPr>
            <p:cNvSpPr/>
            <p:nvPr/>
          </p:nvSpPr>
          <p:spPr>
            <a:xfrm>
              <a:off x="6791417" y="1979720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4F5959-70E3-4C44-9D04-F0D3C1E291F4}"/>
                </a:ext>
              </a:extLst>
            </p:cNvPr>
            <p:cNvSpPr/>
            <p:nvPr/>
          </p:nvSpPr>
          <p:spPr>
            <a:xfrm>
              <a:off x="6791416" y="2219417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8FB8290-B689-5C41-9A44-28C618ABA690}"/>
                </a:ext>
              </a:extLst>
            </p:cNvPr>
            <p:cNvSpPr/>
            <p:nvPr/>
          </p:nvSpPr>
          <p:spPr>
            <a:xfrm>
              <a:off x="6791416" y="2467991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944989-36B9-6148-98A3-9F99D2282C31}"/>
                </a:ext>
              </a:extLst>
            </p:cNvPr>
            <p:cNvSpPr/>
            <p:nvPr/>
          </p:nvSpPr>
          <p:spPr>
            <a:xfrm>
              <a:off x="6791416" y="2716565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0C39530-1C05-224A-842A-DC768439146F}"/>
              </a:ext>
            </a:extLst>
          </p:cNvPr>
          <p:cNvSpPr/>
          <p:nvPr/>
        </p:nvSpPr>
        <p:spPr>
          <a:xfrm>
            <a:off x="5135108" y="1814448"/>
            <a:ext cx="946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0x17c02758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7218A08-76E9-284B-A15D-304B5E80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90" y="2266700"/>
            <a:ext cx="3829565" cy="2456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88CFF52-8C92-3448-80DE-571CDED8F8C6}"/>
              </a:ext>
            </a:extLst>
          </p:cNvPr>
          <p:cNvSpPr/>
          <p:nvPr/>
        </p:nvSpPr>
        <p:spPr>
          <a:xfrm>
            <a:off x="5135107" y="3760901"/>
            <a:ext cx="946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0x17c02760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BEF6DC-E521-B644-8CF9-CA26BA1CC3F2}"/>
              </a:ext>
            </a:extLst>
          </p:cNvPr>
          <p:cNvSpPr/>
          <p:nvPr/>
        </p:nvSpPr>
        <p:spPr>
          <a:xfrm>
            <a:off x="6081199" y="5253169"/>
            <a:ext cx="1376039" cy="23969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1CC1B5-1518-4346-AE8E-285096E3EEDA}"/>
              </a:ext>
            </a:extLst>
          </p:cNvPr>
          <p:cNvSpPr/>
          <p:nvPr/>
        </p:nvSpPr>
        <p:spPr>
          <a:xfrm>
            <a:off x="6081198" y="1840619"/>
            <a:ext cx="1376039" cy="23969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2DEEAF-5E47-9040-BEF1-B6AC8F5CA82C}"/>
              </a:ext>
            </a:extLst>
          </p:cNvPr>
          <p:cNvSpPr/>
          <p:nvPr/>
        </p:nvSpPr>
        <p:spPr>
          <a:xfrm>
            <a:off x="7457237" y="1780421"/>
            <a:ext cx="770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 byte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93B98567-58C5-FC42-867A-DBD25A1DE6A3}"/>
              </a:ext>
            </a:extLst>
          </p:cNvPr>
          <p:cNvSpPr/>
          <p:nvPr/>
        </p:nvSpPr>
        <p:spPr>
          <a:xfrm>
            <a:off x="7549497" y="1836809"/>
            <a:ext cx="195314" cy="99751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16C1E0C-6146-644D-B093-8ACFEA42B765}"/>
              </a:ext>
            </a:extLst>
          </p:cNvPr>
          <p:cNvSpPr/>
          <p:nvPr/>
        </p:nvSpPr>
        <p:spPr>
          <a:xfrm>
            <a:off x="7789037" y="2154755"/>
            <a:ext cx="11279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Sizeof</a:t>
            </a:r>
            <a:r>
              <a:rPr lang="en-US" dirty="0">
                <a:solidFill>
                  <a:srgbClr val="FF0000"/>
                </a:solidFill>
              </a:rPr>
              <a:t>(int)</a:t>
            </a:r>
          </a:p>
          <a:p>
            <a:r>
              <a:rPr lang="en-US" dirty="0">
                <a:solidFill>
                  <a:srgbClr val="FF0000"/>
                </a:solidFill>
              </a:rPr>
              <a:t>4 bytes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DF5EDD60-748C-384F-A69D-D859CF647F31}"/>
              </a:ext>
            </a:extLst>
          </p:cNvPr>
          <p:cNvSpPr/>
          <p:nvPr/>
        </p:nvSpPr>
        <p:spPr>
          <a:xfrm>
            <a:off x="7549497" y="1836809"/>
            <a:ext cx="195314" cy="192409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CBA4C0C-5923-0646-8A61-C82339E8FA17}"/>
              </a:ext>
            </a:extLst>
          </p:cNvPr>
          <p:cNvSpPr/>
          <p:nvPr/>
        </p:nvSpPr>
        <p:spPr>
          <a:xfrm>
            <a:off x="7789037" y="2614189"/>
            <a:ext cx="1371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Sizeof</a:t>
            </a:r>
            <a:r>
              <a:rPr lang="en-US" dirty="0">
                <a:solidFill>
                  <a:srgbClr val="FF0000"/>
                </a:solidFill>
              </a:rPr>
              <a:t>(point)</a:t>
            </a:r>
          </a:p>
          <a:p>
            <a:r>
              <a:rPr lang="en-US" dirty="0">
                <a:solidFill>
                  <a:srgbClr val="FF0000"/>
                </a:solidFill>
              </a:rPr>
              <a:t>8 bytes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F3ABE7-A995-D349-B826-22F552767856}"/>
              </a:ext>
            </a:extLst>
          </p:cNvPr>
          <p:cNvSpPr/>
          <p:nvPr/>
        </p:nvSpPr>
        <p:spPr>
          <a:xfrm>
            <a:off x="2411137" y="6065960"/>
            <a:ext cx="3670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0x17c02758 + 0x8 = </a:t>
            </a:r>
            <a:r>
              <a:rPr lang="en-US" dirty="0">
                <a:solidFill>
                  <a:srgbClr val="FF0000"/>
                </a:solidFill>
              </a:rPr>
              <a:t>0x17c02760</a:t>
            </a:r>
            <a:r>
              <a:rPr lang="en-US" dirty="0"/>
              <a:t>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A52CBF4-399B-974B-A92F-1E536C7118DB}"/>
              </a:ext>
            </a:extLst>
          </p:cNvPr>
          <p:cNvSpPr/>
          <p:nvPr/>
        </p:nvSpPr>
        <p:spPr>
          <a:xfrm>
            <a:off x="5135106" y="3760901"/>
            <a:ext cx="946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0x17c02760</a:t>
            </a:r>
          </a:p>
        </p:txBody>
      </p:sp>
    </p:spTree>
    <p:extLst>
      <p:ext uri="{BB962C8B-B14F-4D97-AF65-F5344CB8AC3E}">
        <p14:creationId xmlns:p14="http://schemas.microsoft.com/office/powerpoint/2010/main" val="114773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/>
      <p:bldP spid="34" grpId="1"/>
      <p:bldP spid="35" grpId="0" animBg="1"/>
      <p:bldP spid="35" grpId="1" animBg="1"/>
      <p:bldP spid="36" grpId="0"/>
      <p:bldP spid="36" grpId="1"/>
      <p:bldP spid="37" grpId="0" animBg="1"/>
      <p:bldP spid="38" grpId="0"/>
      <p:bldP spid="3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86254-C983-B042-829E-EF3A553E3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2975" y="1572811"/>
            <a:ext cx="8196210" cy="4015497"/>
          </a:xfrm>
        </p:spPr>
        <p:txBody>
          <a:bodyPr/>
          <a:lstStyle/>
          <a:p>
            <a:r>
              <a:rPr lang="en-US" dirty="0"/>
              <a:t>Memory leaks</a:t>
            </a:r>
          </a:p>
          <a:p>
            <a:pPr lvl="1"/>
            <a:r>
              <a:rPr lang="en-US" dirty="0"/>
              <a:t>Allocated (“new”) but not deleted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Valgrind</a:t>
            </a:r>
            <a:r>
              <a:rPr lang="en-US" dirty="0"/>
              <a:t> to check</a:t>
            </a:r>
          </a:p>
          <a:p>
            <a:endParaRPr lang="en-US" sz="1050" dirty="0"/>
          </a:p>
          <a:p>
            <a:r>
              <a:rPr lang="en-US" dirty="0"/>
              <a:t>Dangling pointer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C8A25-684C-8B44-A38E-6F9949A6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A261A4-F067-A04A-9FB6-408CBCF96D41}"/>
              </a:ext>
            </a:extLst>
          </p:cNvPr>
          <p:cNvSpPr/>
          <p:nvPr/>
        </p:nvSpPr>
        <p:spPr>
          <a:xfrm>
            <a:off x="1287263" y="6486489"/>
            <a:ext cx="546864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https://developerinsider.co/what-is-dangling-pointer-with-cause-and-how-to-avoid-it/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592E8-DD87-B847-86BC-EF5F178F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943" y="3063115"/>
            <a:ext cx="5221242" cy="3240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04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86254-C983-B042-829E-EF3A553E3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Struct vs Class (</a:t>
            </a:r>
            <a:r>
              <a:rPr lang="en-US" dirty="0" err="1"/>
              <a:t>struct_vs_class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r>
              <a:rPr lang="en-US" dirty="0"/>
              <a:t>What’s the difference between Struct and Class in C++?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C8A25-684C-8B44-A38E-6F9949A6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311637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86254-C983-B042-829E-EF3A553E3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Function parameter Passing (</a:t>
            </a:r>
            <a:r>
              <a:rPr lang="en-US" dirty="0" err="1"/>
              <a:t>pass_by_ptr_val_ref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r>
              <a:rPr lang="en-US" dirty="0"/>
              <a:t>By value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By pointer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By reference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C8A25-684C-8B44-A38E-6F9949A6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3494869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Polymorphism, Virtual function (</a:t>
            </a:r>
            <a:r>
              <a:rPr lang="en-US" dirty="0" err="1"/>
              <a:t>virtual_function_example</a:t>
            </a:r>
            <a:r>
              <a:rPr lang="en-US" dirty="0"/>
              <a:t>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1326027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51DB9E-2846-5848-95F8-52917946D3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32539"/>
            <a:ext cx="2598800" cy="4015497"/>
          </a:xfrm>
        </p:spPr>
        <p:txBody>
          <a:bodyPr/>
          <a:lstStyle/>
          <a:p>
            <a:r>
              <a:rPr lang="en-US" sz="1800" dirty="0"/>
              <a:t>Class inheritance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Polymorphism</a:t>
            </a:r>
          </a:p>
          <a:p>
            <a:endParaRPr lang="en-US" sz="1400" dirty="0"/>
          </a:p>
          <a:p>
            <a:pPr lvl="1"/>
            <a:r>
              <a:rPr lang="en-US" sz="1400" dirty="0"/>
              <a:t>Virtual members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Pointers to base class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Invoke derived </a:t>
            </a:r>
            <a:r>
              <a:rPr lang="en-US" sz="1400" dirty="0" err="1"/>
              <a:t>func</a:t>
            </a:r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more example </a:t>
            </a:r>
            <a:r>
              <a:rPr lang="en-US" sz="1400" dirty="0">
                <a:hlinkClick r:id="rId2"/>
              </a:rPr>
              <a:t>here</a:t>
            </a:r>
            <a:endParaRPr lang="en-US" sz="14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31426-37B6-D846-9158-35CD3A70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A6A230-B9F0-6F41-9B7B-13AF4B014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800" y="1189608"/>
            <a:ext cx="6472715" cy="5082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CAF34E-8CA4-AF48-A798-2C1CA5AF0260}"/>
              </a:ext>
            </a:extLst>
          </p:cNvPr>
          <p:cNvSpPr/>
          <p:nvPr/>
        </p:nvSpPr>
        <p:spPr>
          <a:xfrm>
            <a:off x="2885243" y="3195961"/>
            <a:ext cx="1251751" cy="34432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85914D-8D3A-084A-9314-E1F03811CD1B}"/>
              </a:ext>
            </a:extLst>
          </p:cNvPr>
          <p:cNvCxnSpPr/>
          <p:nvPr/>
        </p:nvCxnSpPr>
        <p:spPr>
          <a:xfrm>
            <a:off x="2148396" y="1873188"/>
            <a:ext cx="736847" cy="11984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EF32FD-D1EF-2F46-B684-6F26541C5AD8}"/>
              </a:ext>
            </a:extLst>
          </p:cNvPr>
          <p:cNvCxnSpPr>
            <a:cxnSpLocks/>
          </p:cNvCxnSpPr>
          <p:nvPr/>
        </p:nvCxnSpPr>
        <p:spPr>
          <a:xfrm>
            <a:off x="2503503" y="3429000"/>
            <a:ext cx="3595456" cy="6039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4EE35A0-E775-874E-B9AB-494F47119819}"/>
              </a:ext>
            </a:extLst>
          </p:cNvPr>
          <p:cNvSpPr/>
          <p:nvPr/>
        </p:nvSpPr>
        <p:spPr>
          <a:xfrm>
            <a:off x="6187736" y="3942880"/>
            <a:ext cx="1067401" cy="23850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CB398-F59F-1D4C-A35A-350D8EF76992}"/>
              </a:ext>
            </a:extLst>
          </p:cNvPr>
          <p:cNvCxnSpPr>
            <a:cxnSpLocks/>
          </p:cNvCxnSpPr>
          <p:nvPr/>
        </p:nvCxnSpPr>
        <p:spPr>
          <a:xfrm flipV="1">
            <a:off x="2148396" y="2147207"/>
            <a:ext cx="807869" cy="782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385E43A-4953-4248-9931-3516E3EAA719}"/>
              </a:ext>
            </a:extLst>
          </p:cNvPr>
          <p:cNvSpPr/>
          <p:nvPr/>
        </p:nvSpPr>
        <p:spPr>
          <a:xfrm>
            <a:off x="3049204" y="1873189"/>
            <a:ext cx="2434839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8B0F94-5A61-2545-8F49-69E568333D07}"/>
              </a:ext>
            </a:extLst>
          </p:cNvPr>
          <p:cNvCxnSpPr>
            <a:cxnSpLocks/>
          </p:cNvCxnSpPr>
          <p:nvPr/>
        </p:nvCxnSpPr>
        <p:spPr>
          <a:xfrm>
            <a:off x="2370338" y="3942880"/>
            <a:ext cx="3595456" cy="1065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2E40A83-21BD-BC47-A734-82ADF30EA04D}"/>
              </a:ext>
            </a:extLst>
          </p:cNvPr>
          <p:cNvSpPr/>
          <p:nvPr/>
        </p:nvSpPr>
        <p:spPr>
          <a:xfrm>
            <a:off x="6104439" y="4696287"/>
            <a:ext cx="1067401" cy="6696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724E2-CA39-6647-85BA-1286257185E1}"/>
              </a:ext>
            </a:extLst>
          </p:cNvPr>
          <p:cNvSpPr/>
          <p:nvPr/>
        </p:nvSpPr>
        <p:spPr>
          <a:xfrm>
            <a:off x="3993466" y="679928"/>
            <a:ext cx="377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 err="1">
                <a:solidFill>
                  <a:srgbClr val="FF0000"/>
                </a:solidFill>
              </a:rPr>
              <a:t>DerivedA</a:t>
            </a:r>
            <a:r>
              <a:rPr lang="en-US" dirty="0">
                <a:solidFill>
                  <a:srgbClr val="FF0000"/>
                </a:solidFill>
              </a:rPr>
              <a:t> class is a kind of Base class"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F94B39-0748-2D48-972E-0CA407291671}"/>
              </a:ext>
            </a:extLst>
          </p:cNvPr>
          <p:cNvSpPr/>
          <p:nvPr/>
        </p:nvSpPr>
        <p:spPr>
          <a:xfrm>
            <a:off x="1062701" y="6452986"/>
            <a:ext cx="6407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Same base pointer, different functions invoked (dynamic binding)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37BD72-CD80-5C49-ABD9-581666B3F7E2}"/>
              </a:ext>
            </a:extLst>
          </p:cNvPr>
          <p:cNvCxnSpPr>
            <a:cxnSpLocks/>
          </p:cNvCxnSpPr>
          <p:nvPr/>
        </p:nvCxnSpPr>
        <p:spPr>
          <a:xfrm flipV="1">
            <a:off x="3090608" y="5360259"/>
            <a:ext cx="2875186" cy="10808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1A5EB5-7093-BB4F-ADA3-97DCCE8A10D6}"/>
              </a:ext>
            </a:extLst>
          </p:cNvPr>
          <p:cNvCxnSpPr>
            <a:cxnSpLocks/>
          </p:cNvCxnSpPr>
          <p:nvPr/>
        </p:nvCxnSpPr>
        <p:spPr>
          <a:xfrm flipH="1">
            <a:off x="4216893" y="956823"/>
            <a:ext cx="1267150" cy="21148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23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4" grpId="0" animBg="1"/>
      <p:bldP spid="14" grpId="3" animBg="1"/>
      <p:bldP spid="20" grpId="0" animBg="1"/>
      <p:bldP spid="20" grpId="1" animBg="1"/>
      <p:bldP spid="30" grpId="0" animBg="1"/>
      <p:bldP spid="32" grpId="0"/>
      <p:bldP spid="32" grpId="1"/>
      <p:bldP spid="33" grpId="0"/>
      <p:bldP spid="33" grpId="1"/>
      <p:bldP spid="33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C1FF5-73B3-734A-B5F7-508BE3831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 why the virtual destructor?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CF91F2-E9E0-C040-886F-60BFB80A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E5DAF-ADED-8944-A731-8FE52F956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85" y="2304919"/>
            <a:ext cx="4755577" cy="301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82760-3447-AC45-AE21-FD83AC8C7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314" y="173623"/>
            <a:ext cx="3310224" cy="39478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7D5D32-0CD7-BA49-A10E-2B79E09088DD}"/>
              </a:ext>
            </a:extLst>
          </p:cNvPr>
          <p:cNvSpPr/>
          <p:nvPr/>
        </p:nvSpPr>
        <p:spPr>
          <a:xfrm>
            <a:off x="195308" y="6236709"/>
            <a:ext cx="65028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Also see https://www.youtube.com/watch?v=jELbKhGkEi0&amp;t=56s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02C542-D50D-014D-808A-5A4026E66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802" y="4567702"/>
            <a:ext cx="6720396" cy="15030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3DDF35-50B8-A147-A28F-5C6BA1AA7FA2}"/>
              </a:ext>
            </a:extLst>
          </p:cNvPr>
          <p:cNvCxnSpPr>
            <a:cxnSpLocks/>
          </p:cNvCxnSpPr>
          <p:nvPr/>
        </p:nvCxnSpPr>
        <p:spPr>
          <a:xfrm flipH="1">
            <a:off x="2476870" y="3522777"/>
            <a:ext cx="3196042" cy="21696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65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51DB9E-2846-5848-95F8-52917946D3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More on virtual class</a:t>
            </a:r>
          </a:p>
          <a:p>
            <a:pPr lvl="1"/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Virtual Table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31426-37B6-D846-9158-35CD3A70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1041678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4BD776-DDE8-2849-94C1-0B51DB8892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card class</a:t>
            </a:r>
          </a:p>
          <a:p>
            <a:pPr lvl="1"/>
            <a:r>
              <a:rPr lang="en-US" sz="1800" dirty="0"/>
              <a:t>Has only </a:t>
            </a:r>
            <a:r>
              <a:rPr lang="en-US" sz="1800" dirty="0">
                <a:highlight>
                  <a:srgbClr val="FFFF00"/>
                </a:highlight>
              </a:rPr>
              <a:t>one</a:t>
            </a:r>
            <a:r>
              <a:rPr lang="en-US" sz="1800" dirty="0"/>
              <a:t> member function called </a:t>
            </a:r>
            <a:r>
              <a:rPr lang="en-US" sz="1800" i="1" dirty="0">
                <a:highlight>
                  <a:srgbClr val="FFFF00"/>
                </a:highlight>
              </a:rPr>
              <a:t>area</a:t>
            </a:r>
            <a:r>
              <a:rPr lang="en-US" sz="1800" dirty="0">
                <a:highlight>
                  <a:srgbClr val="FFFF00"/>
                </a:highlight>
              </a:rPr>
              <a:t>()</a:t>
            </a:r>
            <a:r>
              <a:rPr lang="en-US" sz="1800" dirty="0"/>
              <a:t> that returns the area of the card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Write the class for card, square card and circular card</a:t>
            </a:r>
          </a:p>
          <a:p>
            <a:pPr lvl="1"/>
            <a:r>
              <a:rPr lang="en-US" i="1" dirty="0"/>
              <a:t>area</a:t>
            </a:r>
            <a:r>
              <a:rPr lang="en-US" dirty="0"/>
              <a:t>() is implemented in the way of polymorphism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4AF2E3-79E1-4E42-9FFD-F0D2CEAA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Exercise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E5888D4-DA27-F046-B40D-211398990CF7}"/>
              </a:ext>
            </a:extLst>
          </p:cNvPr>
          <p:cNvSpPr/>
          <p:nvPr/>
        </p:nvSpPr>
        <p:spPr>
          <a:xfrm>
            <a:off x="985364" y="3839415"/>
            <a:ext cx="1447060" cy="1198485"/>
          </a:xfrm>
          <a:prstGeom prst="cloud">
            <a:avLst/>
          </a:prstGeom>
          <a:noFill/>
          <a:ln w="22225">
            <a:solidFill>
              <a:srgbClr val="4B2E83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D68CB7-7712-7C48-96C9-F06BA4DB2261}"/>
              </a:ext>
            </a:extLst>
          </p:cNvPr>
          <p:cNvSpPr/>
          <p:nvPr/>
        </p:nvSpPr>
        <p:spPr>
          <a:xfrm>
            <a:off x="3959441" y="3089252"/>
            <a:ext cx="1109709" cy="134940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Square Card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30B220-53BF-3543-AC75-AD19912E8F3B}"/>
              </a:ext>
            </a:extLst>
          </p:cNvPr>
          <p:cNvSpPr/>
          <p:nvPr/>
        </p:nvSpPr>
        <p:spPr>
          <a:xfrm>
            <a:off x="5732560" y="3994443"/>
            <a:ext cx="1757779" cy="1757779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Circular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8752B1-DAE5-7448-8C54-E46D8C838D0C}"/>
              </a:ext>
            </a:extLst>
          </p:cNvPr>
          <p:cNvSpPr/>
          <p:nvPr/>
        </p:nvSpPr>
        <p:spPr>
          <a:xfrm>
            <a:off x="5069150" y="3089252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width x height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F2053C-002F-FF45-A03C-359AAD9B7AC3}"/>
              </a:ext>
            </a:extLst>
          </p:cNvPr>
          <p:cNvSpPr/>
          <p:nvPr/>
        </p:nvSpPr>
        <p:spPr>
          <a:xfrm>
            <a:off x="7195579" y="3995622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pi x radius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40BC8-EE73-9744-BB52-2F61A6C03E40}"/>
              </a:ext>
            </a:extLst>
          </p:cNvPr>
          <p:cNvSpPr/>
          <p:nvPr/>
        </p:nvSpPr>
        <p:spPr>
          <a:xfrm>
            <a:off x="1617216" y="5171395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??</a:t>
            </a:r>
          </a:p>
        </p:txBody>
      </p:sp>
    </p:spTree>
    <p:extLst>
      <p:ext uri="{BB962C8B-B14F-4D97-AF65-F5344CB8AC3E}">
        <p14:creationId xmlns:p14="http://schemas.microsoft.com/office/powerpoint/2010/main" val="347804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  <a:p>
            <a:endParaRPr lang="en-US" dirty="0"/>
          </a:p>
          <a:p>
            <a:pPr lvl="1"/>
            <a:r>
              <a:rPr lang="en-US" dirty="0"/>
              <a:t>A parameterized blueprint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Function Template (code: </a:t>
            </a:r>
            <a:r>
              <a:rPr lang="en-US" dirty="0" err="1"/>
              <a:t>function_template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Class Template (code: </a:t>
            </a:r>
            <a:r>
              <a:rPr lang="en-US" dirty="0" err="1"/>
              <a:t>virtual_function_example</a:t>
            </a:r>
            <a:r>
              <a:rPr lang="en-US" dirty="0"/>
              <a:t>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834228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B8532C-4183-564E-9E3A-A4A162BCE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3290" y="1363509"/>
            <a:ext cx="8196210" cy="438871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Disco: </a:t>
            </a:r>
            <a:r>
              <a:rPr lang="en-US" dirty="0">
                <a:hlinkClick r:id="rId2"/>
              </a:rPr>
              <a:t>https://discord.gg/Q2n7tb</a:t>
            </a:r>
            <a:endParaRPr lang="en-US" dirty="0"/>
          </a:p>
          <a:p>
            <a:pPr lvl="1"/>
            <a:r>
              <a:rPr lang="en-US" dirty="0"/>
              <a:t>Class info/discussion</a:t>
            </a:r>
          </a:p>
          <a:p>
            <a:pPr lvl="1"/>
            <a:r>
              <a:rPr lang="en-US" dirty="0"/>
              <a:t>Homework discussion</a:t>
            </a:r>
          </a:p>
          <a:p>
            <a:pPr lvl="1"/>
            <a:endParaRPr lang="en-US" dirty="0"/>
          </a:p>
          <a:p>
            <a:r>
              <a:rPr lang="en-US" dirty="0"/>
              <a:t>Canvas:</a:t>
            </a:r>
          </a:p>
          <a:p>
            <a:pPr lvl="1"/>
            <a:r>
              <a:rPr lang="en-US" dirty="0"/>
              <a:t>Homework submission</a:t>
            </a:r>
          </a:p>
          <a:p>
            <a:pPr lvl="1"/>
            <a:r>
              <a:rPr lang="en-US" dirty="0"/>
              <a:t>Class announcement</a:t>
            </a:r>
          </a:p>
          <a:p>
            <a:pPr lvl="1"/>
            <a:endParaRPr lang="en-US" dirty="0"/>
          </a:p>
          <a:p>
            <a:r>
              <a:rPr lang="en-US" dirty="0"/>
              <a:t>Email: </a:t>
            </a:r>
          </a:p>
          <a:p>
            <a:pPr lvl="1"/>
            <a:r>
              <a:rPr lang="en-US" dirty="0"/>
              <a:t>Almost never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00D32-1D87-0444-8C11-B29F5D1E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Notices</a:t>
            </a:r>
          </a:p>
        </p:txBody>
      </p:sp>
    </p:spTree>
    <p:extLst>
      <p:ext uri="{BB962C8B-B14F-4D97-AF65-F5344CB8AC3E}">
        <p14:creationId xmlns:p14="http://schemas.microsoft.com/office/powerpoint/2010/main" val="2765008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2141C-0815-0F43-95B1-DE633B8D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&amp; Linker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0D4895-ADC2-0F4D-82A2-56AF6147129E}"/>
              </a:ext>
            </a:extLst>
          </p:cNvPr>
          <p:cNvSpPr/>
          <p:nvPr/>
        </p:nvSpPr>
        <p:spPr>
          <a:xfrm>
            <a:off x="349931" y="1925103"/>
            <a:ext cx="84441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dirty="0"/>
              <a:t>g++  -Wall -c </a:t>
            </a:r>
            <a:r>
              <a:rPr lang="en-US" sz="2400" dirty="0" err="1"/>
              <a:t>circular_card.cpp</a:t>
            </a:r>
            <a:r>
              <a:rPr lang="en-US" sz="2400" dirty="0"/>
              <a:t>  -o </a:t>
            </a:r>
            <a:r>
              <a:rPr lang="en-US" sz="2400" dirty="0" err="1">
                <a:highlight>
                  <a:srgbClr val="00FF00"/>
                </a:highlight>
              </a:rPr>
              <a:t>circular_card.o</a:t>
            </a:r>
            <a:endParaRPr lang="en-US" sz="2400" dirty="0">
              <a:highlight>
                <a:srgbClr val="00FF0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C896D-A7E1-A744-980B-AD2FC3BDC9B3}"/>
              </a:ext>
            </a:extLst>
          </p:cNvPr>
          <p:cNvSpPr/>
          <p:nvPr/>
        </p:nvSpPr>
        <p:spPr>
          <a:xfrm>
            <a:off x="323297" y="3420122"/>
            <a:ext cx="84441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g++ -Wall -c </a:t>
            </a:r>
            <a:r>
              <a:rPr lang="en-US" sz="2400" dirty="0" err="1"/>
              <a:t>rectangular_card.cpp</a:t>
            </a:r>
            <a:r>
              <a:rPr lang="en-US" sz="2400" dirty="0"/>
              <a:t>  -o </a:t>
            </a:r>
            <a:r>
              <a:rPr lang="en-US" sz="2400" dirty="0" err="1">
                <a:highlight>
                  <a:srgbClr val="00FFFF"/>
                </a:highlight>
              </a:rPr>
              <a:t>rectangular_card.o</a:t>
            </a:r>
            <a:endParaRPr lang="en-US" sz="2400" dirty="0">
              <a:highlight>
                <a:srgbClr val="00FFFF"/>
              </a:highlight>
            </a:endParaRPr>
          </a:p>
          <a:p>
            <a:r>
              <a:rPr lang="en-US" sz="2400" dirty="0"/>
              <a:t>g++ -Wall -c </a:t>
            </a:r>
            <a:r>
              <a:rPr lang="en-US" sz="2400" dirty="0" err="1"/>
              <a:t>test.cpp</a:t>
            </a:r>
            <a:r>
              <a:rPr lang="en-US" sz="2400" dirty="0"/>
              <a:t>  -o </a:t>
            </a:r>
            <a:r>
              <a:rPr lang="en-US" sz="2400" dirty="0" err="1">
                <a:highlight>
                  <a:srgbClr val="FFFF00"/>
                </a:highlight>
              </a:rPr>
              <a:t>test.o</a:t>
            </a:r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r>
              <a:rPr lang="en-US" sz="2400" dirty="0"/>
              <a:t>g++ </a:t>
            </a:r>
            <a:r>
              <a:rPr lang="en-US" sz="2400" dirty="0" err="1">
                <a:highlight>
                  <a:srgbClr val="00FF00"/>
                </a:highlight>
              </a:rPr>
              <a:t>rectangular_card.o</a:t>
            </a:r>
            <a:r>
              <a:rPr lang="en-US" sz="2400" dirty="0"/>
              <a:t> </a:t>
            </a:r>
            <a:r>
              <a:rPr lang="en-US" sz="2400" dirty="0" err="1">
                <a:highlight>
                  <a:srgbClr val="00FFFF"/>
                </a:highlight>
              </a:rPr>
              <a:t>circular_card.o</a:t>
            </a:r>
            <a:r>
              <a:rPr lang="en-US" sz="2400" dirty="0"/>
              <a:t> </a:t>
            </a:r>
            <a:r>
              <a:rPr lang="en-US" sz="2400" dirty="0" err="1">
                <a:highlight>
                  <a:srgbClr val="FFFF00"/>
                </a:highlight>
              </a:rPr>
              <a:t>test.o</a:t>
            </a:r>
            <a:r>
              <a:rPr lang="en-US" sz="2400" dirty="0"/>
              <a:t> -o </a:t>
            </a:r>
            <a:r>
              <a:rPr lang="en-US" sz="2400" dirty="0" err="1"/>
              <a:t>test.x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76256-BCBE-DA4E-BF1D-41FE45A41D94}"/>
              </a:ext>
            </a:extLst>
          </p:cNvPr>
          <p:cNvSpPr/>
          <p:nvPr/>
        </p:nvSpPr>
        <p:spPr>
          <a:xfrm>
            <a:off x="349931" y="2358357"/>
            <a:ext cx="573348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AD6B3-36DD-8249-AF47-5A59BB42D376}"/>
              </a:ext>
            </a:extLst>
          </p:cNvPr>
          <p:cNvSpPr txBox="1"/>
          <p:nvPr/>
        </p:nvSpPr>
        <p:spPr>
          <a:xfrm>
            <a:off x="89388" y="278720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Compiler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883CC-4E7E-DE4E-93A6-CFF4AF216000}"/>
              </a:ext>
            </a:extLst>
          </p:cNvPr>
          <p:cNvSpPr/>
          <p:nvPr/>
        </p:nvSpPr>
        <p:spPr>
          <a:xfrm>
            <a:off x="1976026" y="2341699"/>
            <a:ext cx="2214235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7E5DA-2E6D-0C42-8906-3BC51747EECD}"/>
              </a:ext>
            </a:extLst>
          </p:cNvPr>
          <p:cNvSpPr txBox="1"/>
          <p:nvPr/>
        </p:nvSpPr>
        <p:spPr>
          <a:xfrm>
            <a:off x="2487837" y="2773856"/>
            <a:ext cx="135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668F7-38D8-7548-B355-DEA2977A0224}"/>
              </a:ext>
            </a:extLst>
          </p:cNvPr>
          <p:cNvSpPr/>
          <p:nvPr/>
        </p:nvSpPr>
        <p:spPr>
          <a:xfrm>
            <a:off x="4563122" y="2343242"/>
            <a:ext cx="1953088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1EDCE2-531A-0B48-A886-F31BFA83F675}"/>
              </a:ext>
            </a:extLst>
          </p:cNvPr>
          <p:cNvSpPr txBox="1"/>
          <p:nvPr/>
        </p:nvSpPr>
        <p:spPr>
          <a:xfrm>
            <a:off x="4955090" y="2773856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 file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547A5B-E022-0448-B5D4-AB05651A4EF7}"/>
              </a:ext>
            </a:extLst>
          </p:cNvPr>
          <p:cNvSpPr/>
          <p:nvPr/>
        </p:nvSpPr>
        <p:spPr>
          <a:xfrm>
            <a:off x="6299446" y="4573343"/>
            <a:ext cx="776920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E88DC3-398E-0E44-A922-6388387ABFEF}"/>
              </a:ext>
            </a:extLst>
          </p:cNvPr>
          <p:cNvSpPr txBox="1"/>
          <p:nvPr/>
        </p:nvSpPr>
        <p:spPr>
          <a:xfrm>
            <a:off x="6038903" y="5002192"/>
            <a:ext cx="2123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Executable binary </a:t>
            </a:r>
          </a:p>
          <a:p>
            <a:r>
              <a:rPr lang="en-US" dirty="0">
                <a:solidFill>
                  <a:srgbClr val="FF0000"/>
                </a:solidFill>
              </a:rPr>
              <a:t>(“.exe” for Windows)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1F20EC-0F5E-6249-A9AE-918756D1BFB8}"/>
              </a:ext>
            </a:extLst>
          </p:cNvPr>
          <p:cNvSpPr/>
          <p:nvPr/>
        </p:nvSpPr>
        <p:spPr>
          <a:xfrm>
            <a:off x="568171" y="5982200"/>
            <a:ext cx="68488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g++ -Wall </a:t>
            </a:r>
            <a:r>
              <a:rPr lang="en-US" dirty="0" err="1"/>
              <a:t>circular_card.cpp</a:t>
            </a:r>
            <a:r>
              <a:rPr lang="en-US" dirty="0"/>
              <a:t> </a:t>
            </a:r>
            <a:r>
              <a:rPr lang="en-US" dirty="0" err="1"/>
              <a:t>rectangular_card.cpp</a:t>
            </a:r>
            <a:r>
              <a:rPr lang="en-US" dirty="0"/>
              <a:t> </a:t>
            </a:r>
            <a:r>
              <a:rPr lang="en-US" dirty="0" err="1"/>
              <a:t>test.cpp</a:t>
            </a:r>
            <a:r>
              <a:rPr lang="en-US" dirty="0"/>
              <a:t> -o </a:t>
            </a:r>
            <a:r>
              <a:rPr lang="en-US" dirty="0" err="1"/>
              <a:t>test.x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95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10" grpId="0" animBg="1"/>
      <p:bldP spid="11" grpId="0"/>
      <p:bldP spid="12" grpId="0" animBg="1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2141C-0815-0F43-95B1-DE633B8D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3448D2-5D27-9542-8850-68C5F494E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74" y="1651689"/>
            <a:ext cx="6138662" cy="42376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8A1C48-11B3-2F45-BC4C-E4EF87B4D048}"/>
              </a:ext>
            </a:extLst>
          </p:cNvPr>
          <p:cNvSpPr/>
          <p:nvPr/>
        </p:nvSpPr>
        <p:spPr>
          <a:xfrm>
            <a:off x="2748383" y="2616907"/>
            <a:ext cx="3661295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1EA0F-203C-7F45-80B9-F066B70DDA12}"/>
              </a:ext>
            </a:extLst>
          </p:cNvPr>
          <p:cNvSpPr txBox="1"/>
          <p:nvPr/>
        </p:nvSpPr>
        <p:spPr>
          <a:xfrm>
            <a:off x="3304582" y="2247575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dependencies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8DEA57-10CE-E940-9091-B9E22346E473}"/>
              </a:ext>
            </a:extLst>
          </p:cNvPr>
          <p:cNvSpPr/>
          <p:nvPr/>
        </p:nvSpPr>
        <p:spPr>
          <a:xfrm>
            <a:off x="1550757" y="2834954"/>
            <a:ext cx="5000963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795C4-1197-9349-8239-49EFA8CC2E3A}"/>
              </a:ext>
            </a:extLst>
          </p:cNvPr>
          <p:cNvSpPr txBox="1"/>
          <p:nvPr/>
        </p:nvSpPr>
        <p:spPr>
          <a:xfrm>
            <a:off x="2106956" y="246562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33020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10" grpId="0" animBg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BCF6C2-4E32-D941-9BE7-24E3CE4B3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Tools that write </a:t>
            </a:r>
            <a:r>
              <a:rPr lang="en-US" dirty="0" err="1"/>
              <a:t>Makefile</a:t>
            </a:r>
            <a:r>
              <a:rPr lang="en-US" dirty="0"/>
              <a:t> for you!</a:t>
            </a:r>
          </a:p>
          <a:p>
            <a:r>
              <a:rPr lang="en-US" dirty="0"/>
              <a:t>Cross-platform (Yes, </a:t>
            </a:r>
            <a:r>
              <a:rPr lang="en-US" dirty="0">
                <a:hlinkClick r:id="rId2"/>
              </a:rPr>
              <a:t>Windows</a:t>
            </a:r>
            <a:r>
              <a:rPr lang="en-US" dirty="0"/>
              <a:t> too)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ECFFDC-EBCE-7F4B-BACF-45DFD809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BF556-0098-E548-969F-37B80266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18" y="3027284"/>
            <a:ext cx="3494585" cy="3349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92F4B0-D3E2-5448-A381-A8EB6C1CD181}"/>
              </a:ext>
            </a:extLst>
          </p:cNvPr>
          <p:cNvSpPr/>
          <p:nvPr/>
        </p:nvSpPr>
        <p:spPr>
          <a:xfrm>
            <a:off x="3780952" y="5652816"/>
            <a:ext cx="13618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 err="1"/>
              <a:t>cmake</a:t>
            </a:r>
            <a:r>
              <a:rPr lang="en-US" dirty="0"/>
              <a:t> .</a:t>
            </a:r>
          </a:p>
          <a:p>
            <a:pPr lvl="1"/>
            <a:r>
              <a:rPr lang="en-US" dirty="0"/>
              <a:t>make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EE21BA-3163-414D-BA6E-746782AB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945" y="3344918"/>
            <a:ext cx="3927996" cy="16834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876A5B-BDF3-124C-8941-BE27F0E6808B}"/>
              </a:ext>
            </a:extLst>
          </p:cNvPr>
          <p:cNvSpPr/>
          <p:nvPr/>
        </p:nvSpPr>
        <p:spPr>
          <a:xfrm>
            <a:off x="6325747" y="4036862"/>
            <a:ext cx="672392" cy="2995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F7AFEB-FDB5-4D49-A470-67EE00A4BBF4}"/>
              </a:ext>
            </a:extLst>
          </p:cNvPr>
          <p:cNvSpPr/>
          <p:nvPr/>
        </p:nvSpPr>
        <p:spPr>
          <a:xfrm>
            <a:off x="4602324" y="4689481"/>
            <a:ext cx="672392" cy="2995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1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13002F-2BFF-A04E-A9A4-7410EC5B2D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Unit test framework from Google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File structure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777BE-5950-914B-A2DA-F04A8A69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 Framework</a:t>
            </a:r>
          </a:p>
        </p:txBody>
      </p:sp>
    </p:spTree>
    <p:extLst>
      <p:ext uri="{BB962C8B-B14F-4D97-AF65-F5344CB8AC3E}">
        <p14:creationId xmlns:p14="http://schemas.microsoft.com/office/powerpoint/2010/main" val="3984408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 (</a:t>
            </a:r>
            <a:r>
              <a:rPr lang="en-US" dirty="0" err="1"/>
              <a:t>cmake_with_gtest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45079-52A1-E84C-90C6-9B82D8452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908" y="3428999"/>
            <a:ext cx="2560721" cy="1915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312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FBA8D7-3B61-6347-98AB-CFC4CA8F09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Naming convention</a:t>
            </a:r>
          </a:p>
          <a:p>
            <a:pPr lvl="1"/>
            <a:r>
              <a:rPr lang="en-US" dirty="0"/>
              <a:t>Not strict</a:t>
            </a:r>
          </a:p>
          <a:p>
            <a:pPr marL="457200" lvl="1" indent="0">
              <a:buNone/>
            </a:pP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https://gist.github.com/lefticus/10191322</a:t>
            </a:r>
            <a:endParaRPr lang="en-US" dirty="0"/>
          </a:p>
          <a:p>
            <a:endParaRPr lang="en-US" dirty="0"/>
          </a:p>
          <a:p>
            <a:r>
              <a:rPr lang="en-US" dirty="0"/>
              <a:t>Bottomline: </a:t>
            </a:r>
          </a:p>
          <a:p>
            <a:pPr lvl="1"/>
            <a:r>
              <a:rPr lang="en-US" dirty="0"/>
              <a:t>Pick and follow a rule set</a:t>
            </a:r>
          </a:p>
          <a:p>
            <a:pPr lvl="1"/>
            <a:r>
              <a:rPr lang="en-US" dirty="0"/>
              <a:t>Be consistent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973DB2-CDFC-FF47-B5EB-9C2E0AA0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668021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16E4BE-C558-1A41-A6BB-7789184D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03641"/>
            <a:ext cx="8196210" cy="4015497"/>
          </a:xfrm>
        </p:spPr>
        <p:txBody>
          <a:bodyPr/>
          <a:lstStyle/>
          <a:p>
            <a:r>
              <a:rPr lang="en-US" dirty="0"/>
              <a:t>Avoid duplicates</a:t>
            </a:r>
          </a:p>
          <a:p>
            <a:pPr lvl="1"/>
            <a:r>
              <a:rPr lang="en-US" dirty="0"/>
              <a:t>No same logic more than once!</a:t>
            </a:r>
          </a:p>
          <a:p>
            <a:endParaRPr lang="en-US" dirty="0"/>
          </a:p>
          <a:p>
            <a:r>
              <a:rPr lang="en-US" dirty="0"/>
              <a:t>Comments</a:t>
            </a:r>
          </a:p>
          <a:p>
            <a:pPr lvl="1"/>
            <a:r>
              <a:rPr lang="en-US" dirty="0"/>
              <a:t>On intent, not action</a:t>
            </a:r>
          </a:p>
          <a:p>
            <a:endParaRPr lang="en-US" dirty="0"/>
          </a:p>
          <a:p>
            <a:r>
              <a:rPr lang="en-US" dirty="0"/>
              <a:t>Modular</a:t>
            </a:r>
          </a:p>
          <a:p>
            <a:pPr lvl="1"/>
            <a:r>
              <a:rPr lang="en-US" dirty="0"/>
              <a:t>Cohesion: 1 task per module</a:t>
            </a:r>
          </a:p>
          <a:p>
            <a:pPr lvl="1"/>
            <a:r>
              <a:rPr lang="en-US" dirty="0"/>
              <a:t>Coupling: As loosely coupled as possible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sz="500" dirty="0"/>
          </a:p>
          <a:p>
            <a:r>
              <a:rPr lang="en-US" dirty="0"/>
              <a:t>Variable Naming</a:t>
            </a:r>
          </a:p>
          <a:p>
            <a:pPr lvl="1"/>
            <a:r>
              <a:rPr lang="en-US" dirty="0">
                <a:hlinkClick r:id="rId2"/>
              </a:rPr>
              <a:t>Jacob’s guide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60301-2AF2-D04A-91BE-DED1CA4F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771805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B78865-9A58-0C45-A7F9-56FA197810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pPr lvl="1"/>
            <a:r>
              <a:rPr lang="en-US" dirty="0"/>
              <a:t>Unit tests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Integration tests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Test Driven Development</a:t>
            </a:r>
          </a:p>
          <a:p>
            <a:pPr lvl="1"/>
            <a:r>
              <a:rPr lang="en-US" dirty="0"/>
              <a:t>Video: </a:t>
            </a:r>
            <a:r>
              <a:rPr lang="en-US" dirty="0">
                <a:hlinkClick r:id="rId2"/>
              </a:rPr>
              <a:t>“</a:t>
            </a:r>
            <a:r>
              <a:rPr lang="en-US" b="0" dirty="0">
                <a:hlinkClick r:id="rId2"/>
              </a:rPr>
              <a:t>TDD, Where Did It All Go Wrong”</a:t>
            </a: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182F41-467D-6C48-8519-30A83E47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818557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EB36E7-3D5B-BA47-9CA0-0896961439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2368A8-2BBB-814C-BD80-62FC6A56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284538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0325E-F900-9048-AFB9-CB1E3737E4DC}"/>
              </a:ext>
            </a:extLst>
          </p:cNvPr>
          <p:cNvSpPr/>
          <p:nvPr/>
        </p:nvSpPr>
        <p:spPr>
          <a:xfrm>
            <a:off x="571094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697A18-ACC6-F342-B3A0-610BABEEF73C}"/>
              </a:ext>
            </a:extLst>
          </p:cNvPr>
          <p:cNvSpPr/>
          <p:nvPr/>
        </p:nvSpPr>
        <p:spPr>
          <a:xfrm>
            <a:off x="617710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7E2CA-316B-5B4B-AB7E-B366B003A82D}"/>
              </a:ext>
            </a:extLst>
          </p:cNvPr>
          <p:cNvSpPr/>
          <p:nvPr/>
        </p:nvSpPr>
        <p:spPr>
          <a:xfrm>
            <a:off x="4778612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A0B2B5-FA22-F649-9F9B-B6C7D990C946}"/>
              </a:ext>
            </a:extLst>
          </p:cNvPr>
          <p:cNvSpPr/>
          <p:nvPr/>
        </p:nvSpPr>
        <p:spPr>
          <a:xfrm>
            <a:off x="524477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5B742-FDD6-B445-9172-99CC9E3B006D}"/>
              </a:ext>
            </a:extLst>
          </p:cNvPr>
          <p:cNvSpPr/>
          <p:nvPr/>
        </p:nvSpPr>
        <p:spPr>
          <a:xfrm>
            <a:off x="384628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C9E51-04AC-7940-9274-C35B1B873B00}"/>
              </a:ext>
            </a:extLst>
          </p:cNvPr>
          <p:cNvSpPr/>
          <p:nvPr/>
        </p:nvSpPr>
        <p:spPr>
          <a:xfrm>
            <a:off x="4312448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B533A1-802F-7143-8F2C-58A31C95EEF6}"/>
              </a:ext>
            </a:extLst>
          </p:cNvPr>
          <p:cNvSpPr/>
          <p:nvPr/>
        </p:nvSpPr>
        <p:spPr>
          <a:xfrm>
            <a:off x="291395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9B3D5-62D9-1E4C-9B3D-9015AD2335E1}"/>
              </a:ext>
            </a:extLst>
          </p:cNvPr>
          <p:cNvSpPr/>
          <p:nvPr/>
        </p:nvSpPr>
        <p:spPr>
          <a:xfrm>
            <a:off x="338012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079818-678A-3F4E-A7B3-02A1A1289FC4}"/>
              </a:ext>
            </a:extLst>
          </p:cNvPr>
          <p:cNvCxnSpPr>
            <a:cxnSpLocks/>
          </p:cNvCxnSpPr>
          <p:nvPr/>
        </p:nvCxnSpPr>
        <p:spPr>
          <a:xfrm>
            <a:off x="2671482" y="4651496"/>
            <a:ext cx="4216149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00E557-E467-2A4A-BB45-28EE953F60EB}"/>
              </a:ext>
            </a:extLst>
          </p:cNvPr>
          <p:cNvCxnSpPr>
            <a:cxnSpLocks/>
          </p:cNvCxnSpPr>
          <p:nvPr/>
        </p:nvCxnSpPr>
        <p:spPr>
          <a:xfrm>
            <a:off x="2671482" y="5467284"/>
            <a:ext cx="4180711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BC1FCDB-2BFF-564C-B72F-B3A3F3C55E4F}"/>
              </a:ext>
            </a:extLst>
          </p:cNvPr>
          <p:cNvSpPr/>
          <p:nvPr/>
        </p:nvSpPr>
        <p:spPr>
          <a:xfrm>
            <a:off x="2829350" y="5735995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pushBack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622CE6-96A2-8A43-AA6A-411F18E053E2}"/>
              </a:ext>
            </a:extLst>
          </p:cNvPr>
          <p:cNvSpPr/>
          <p:nvPr/>
        </p:nvSpPr>
        <p:spPr>
          <a:xfrm>
            <a:off x="5710940" y="6283072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B585F1-C0AE-984C-B192-15130EA821DC}"/>
              </a:ext>
            </a:extLst>
          </p:cNvPr>
          <p:cNvSpPr/>
          <p:nvPr/>
        </p:nvSpPr>
        <p:spPr>
          <a:xfrm>
            <a:off x="2869874" y="5735995"/>
            <a:ext cx="1333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popFront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7D0034-16B4-7044-B3E0-ABFB3437A516}"/>
              </a:ext>
            </a:extLst>
          </p:cNvPr>
          <p:cNvSpPr/>
          <p:nvPr/>
        </p:nvSpPr>
        <p:spPr>
          <a:xfrm>
            <a:off x="5011694" y="6125438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4D0330-DD44-C941-92F2-D3BF4F9B85C6}"/>
              </a:ext>
            </a:extLst>
          </p:cNvPr>
          <p:cNvSpPr/>
          <p:nvPr/>
        </p:nvSpPr>
        <p:spPr>
          <a:xfrm>
            <a:off x="4282704" y="6253407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0751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6" grpId="0"/>
      <p:bldP spid="16" grpId="1"/>
      <p:bldP spid="17" grpId="0" animBg="1"/>
      <p:bldP spid="17" grpId="1" animBg="1"/>
      <p:bldP spid="18" grpId="0"/>
      <p:bldP spid="19" grpId="0" animBg="1"/>
      <p:bldP spid="19" grpId="1" animBg="1"/>
      <p:bldP spid="2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C341E6-D0CF-BB4E-9CCC-22A0939022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54417"/>
            <a:ext cx="8196210" cy="4015497"/>
          </a:xfrm>
        </p:spPr>
        <p:txBody>
          <a:bodyPr/>
          <a:lstStyle/>
          <a:p>
            <a:r>
              <a:rPr lang="en-US" dirty="0"/>
              <a:t>Work alone unless specified otherwise</a:t>
            </a:r>
          </a:p>
          <a:p>
            <a:endParaRPr lang="en-US" sz="1600" dirty="0"/>
          </a:p>
          <a:p>
            <a:r>
              <a:rPr lang="en-US" dirty="0"/>
              <a:t>No Plagiarism</a:t>
            </a:r>
          </a:p>
          <a:p>
            <a:pPr lvl="1"/>
            <a:r>
              <a:rPr lang="en-US" dirty="0"/>
              <a:t>“the practice of taking someone else's work or ideas and passing them off as one's own”</a:t>
            </a:r>
          </a:p>
          <a:p>
            <a:pPr lvl="1"/>
            <a:r>
              <a:rPr lang="en-US" dirty="0"/>
              <a:t>Use internet resources for idea is OK if proper credit is given</a:t>
            </a:r>
          </a:p>
          <a:p>
            <a:pPr lvl="2"/>
            <a:r>
              <a:rPr lang="en-US" dirty="0"/>
              <a:t>“I got this algorithm idea from xxx”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Serious consequence!!!</a:t>
            </a:r>
          </a:p>
          <a:p>
            <a:pPr lvl="1"/>
            <a:endParaRPr lang="en-US" sz="1050" dirty="0">
              <a:highlight>
                <a:srgbClr val="FFFF00"/>
              </a:highlight>
            </a:endParaRPr>
          </a:p>
          <a:p>
            <a:r>
              <a:rPr lang="en-US" dirty="0"/>
              <a:t>Late homework will NOT be accepted</a:t>
            </a:r>
          </a:p>
          <a:p>
            <a:pPr lvl="1"/>
            <a:r>
              <a:rPr lang="en-US" sz="1400" dirty="0"/>
              <a:t>exception will be given on a very very rare and case by case basis with legit proof of circumstances</a:t>
            </a:r>
          </a:p>
          <a:p>
            <a:endParaRPr lang="en-US" sz="1050" dirty="0"/>
          </a:p>
          <a:p>
            <a:r>
              <a:rPr lang="en-US" dirty="0"/>
              <a:t>Ask questions on disco/slack channels and/or at office hours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932645-4B51-C74B-824C-DC8EF14F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Rules</a:t>
            </a:r>
          </a:p>
        </p:txBody>
      </p:sp>
    </p:spTree>
    <p:extLst>
      <p:ext uri="{BB962C8B-B14F-4D97-AF65-F5344CB8AC3E}">
        <p14:creationId xmlns:p14="http://schemas.microsoft.com/office/powerpoint/2010/main" val="3270415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ADC2EB-3C6C-FE41-A7ED-1599242A7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CBED44-C54E-2F44-A0B4-6E6DD9AD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C++ REVIEW</a:t>
            </a:r>
          </a:p>
        </p:txBody>
      </p:sp>
    </p:spTree>
    <p:extLst>
      <p:ext uri="{BB962C8B-B14F-4D97-AF65-F5344CB8AC3E}">
        <p14:creationId xmlns:p14="http://schemas.microsoft.com/office/powerpoint/2010/main" val="3898327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5CA678-1881-134E-8D39-1C1E8512C040}"/>
              </a:ext>
            </a:extLst>
          </p:cNvPr>
          <p:cNvSpPr txBox="1"/>
          <p:nvPr/>
        </p:nvSpPr>
        <p:spPr>
          <a:xfrm>
            <a:off x="1999129" y="5008329"/>
            <a:ext cx="4778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10 mins, design and write the code</a:t>
            </a:r>
          </a:p>
          <a:p>
            <a:endParaRPr lang="en-US" sz="2400" b="1" i="1" dirty="0">
              <a:solidFill>
                <a:srgbClr val="FF0000"/>
              </a:solidFill>
            </a:endParaRPr>
          </a:p>
          <a:p>
            <a:r>
              <a:rPr lang="en-US" sz="2400" b="1" i="1" dirty="0">
                <a:solidFill>
                  <a:srgbClr val="FF0000"/>
                </a:solidFill>
              </a:rPr>
              <a:t>Use array in C++ to storage the data</a:t>
            </a:r>
          </a:p>
        </p:txBody>
      </p:sp>
    </p:spTree>
    <p:extLst>
      <p:ext uri="{BB962C8B-B14F-4D97-AF65-F5344CB8AC3E}">
        <p14:creationId xmlns:p14="http://schemas.microsoft.com/office/powerpoint/2010/main" val="2566608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C3690-A375-0040-B043-AB261B5A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238" y="2274261"/>
            <a:ext cx="2949762" cy="294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2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8460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484675-E2B8-B540-A0EE-D3F764121794}"/>
              </a:ext>
            </a:extLst>
          </p:cNvPr>
          <p:cNvSpPr/>
          <p:nvPr/>
        </p:nvSpPr>
        <p:spPr>
          <a:xfrm>
            <a:off x="28714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Procedural (aka steps)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636D0-143D-9F44-B011-04D8D1B7DB1A}"/>
              </a:ext>
            </a:extLst>
          </p:cNvPr>
          <p:cNvSpPr/>
          <p:nvPr/>
        </p:nvSpPr>
        <p:spPr>
          <a:xfrm>
            <a:off x="3214033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Class 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C682D-7B89-2242-B985-3FAF3BA56E6B}"/>
              </a:ext>
            </a:extLst>
          </p:cNvPr>
          <p:cNvSpPr/>
          <p:nvPr/>
        </p:nvSpPr>
        <p:spPr>
          <a:xfrm>
            <a:off x="977153" y="4377008"/>
            <a:ext cx="797859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3D68CB-16BF-8E40-91C1-59F4DBF2DB3E}"/>
              </a:ext>
            </a:extLst>
          </p:cNvPr>
          <p:cNvSpPr/>
          <p:nvPr/>
        </p:nvSpPr>
        <p:spPr>
          <a:xfrm>
            <a:off x="977153" y="492345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PushBack</a:t>
            </a:r>
            <a:r>
              <a:rPr lang="en-US" dirty="0"/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FA571B-E175-8E43-8A4A-A98AF758108E}"/>
              </a:ext>
            </a:extLst>
          </p:cNvPr>
          <p:cNvSpPr/>
          <p:nvPr/>
        </p:nvSpPr>
        <p:spPr>
          <a:xfrm>
            <a:off x="977153" y="550134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PopFront</a:t>
            </a:r>
            <a:r>
              <a:rPr lang="en-US" dirty="0"/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2E5EFE-3945-5445-A1D7-957D70D1DAEE}"/>
              </a:ext>
            </a:extLst>
          </p:cNvPr>
          <p:cNvSpPr/>
          <p:nvPr/>
        </p:nvSpPr>
        <p:spPr>
          <a:xfrm>
            <a:off x="977152" y="6099677"/>
            <a:ext cx="123713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3AEF16-A96A-5645-A315-2FFB738D29BD}"/>
              </a:ext>
            </a:extLst>
          </p:cNvPr>
          <p:cNvSpPr/>
          <p:nvPr/>
        </p:nvSpPr>
        <p:spPr>
          <a:xfrm>
            <a:off x="4173070" y="4258233"/>
            <a:ext cx="1676400" cy="124310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Array</a:t>
            </a:r>
          </a:p>
          <a:p>
            <a:pPr algn="ctr"/>
            <a:endParaRPr lang="en-US" sz="1000" dirty="0">
              <a:solidFill>
                <a:srgbClr val="4B2E83"/>
              </a:solidFill>
            </a:endParaRPr>
          </a:p>
          <a:p>
            <a:pPr algn="ctr"/>
            <a:r>
              <a:rPr lang="en-US" dirty="0">
                <a:solidFill>
                  <a:srgbClr val="4B2E83"/>
                </a:solidFill>
              </a:rPr>
              <a:t>pushback()</a:t>
            </a:r>
          </a:p>
          <a:p>
            <a:pPr algn="ctr"/>
            <a:r>
              <a:rPr lang="en-US" dirty="0" err="1">
                <a:solidFill>
                  <a:srgbClr val="4B2E83"/>
                </a:solidFill>
              </a:rPr>
              <a:t>popFront</a:t>
            </a:r>
            <a:r>
              <a:rPr lang="en-US" dirty="0">
                <a:solidFill>
                  <a:srgbClr val="4B2E83"/>
                </a:solidFill>
              </a:rPr>
              <a:t>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B0AB7-04C5-E548-8C16-6843DB124E9D}"/>
              </a:ext>
            </a:extLst>
          </p:cNvPr>
          <p:cNvSpPr/>
          <p:nvPr/>
        </p:nvSpPr>
        <p:spPr>
          <a:xfrm>
            <a:off x="4188127" y="5730614"/>
            <a:ext cx="1676400" cy="6828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Test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73FA07-BD74-8C45-A784-F6DCFD15614C}"/>
              </a:ext>
            </a:extLst>
          </p:cNvPr>
          <p:cNvCxnSpPr/>
          <p:nvPr/>
        </p:nvCxnSpPr>
        <p:spPr>
          <a:xfrm flipH="1">
            <a:off x="5423647" y="4509245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D90F1F-2114-904F-A7A0-A55677784C91}"/>
              </a:ext>
            </a:extLst>
          </p:cNvPr>
          <p:cNvSpPr/>
          <p:nvPr/>
        </p:nvSpPr>
        <p:spPr>
          <a:xfrm>
            <a:off x="5507387" y="4321441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variables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D70BAD3-EFD9-2A4F-BE07-9FD672136732}"/>
              </a:ext>
            </a:extLst>
          </p:cNvPr>
          <p:cNvSpPr/>
          <p:nvPr/>
        </p:nvSpPr>
        <p:spPr>
          <a:xfrm>
            <a:off x="5641857" y="4904274"/>
            <a:ext cx="222670" cy="38548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6D66CE-93DB-084D-AE1C-0655319F980B}"/>
              </a:ext>
            </a:extLst>
          </p:cNvPr>
          <p:cNvCxnSpPr/>
          <p:nvPr/>
        </p:nvCxnSpPr>
        <p:spPr>
          <a:xfrm flipH="1">
            <a:off x="5973553" y="5091306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7E25AC-DAC7-7A4B-A24C-6AB8CCB26C0F}"/>
              </a:ext>
            </a:extLst>
          </p:cNvPr>
          <p:cNvSpPr/>
          <p:nvPr/>
        </p:nvSpPr>
        <p:spPr>
          <a:xfrm>
            <a:off x="6122493" y="4903502"/>
            <a:ext cx="2976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functions</a:t>
            </a:r>
          </a:p>
        </p:txBody>
      </p:sp>
    </p:spTree>
    <p:extLst>
      <p:ext uri="{BB962C8B-B14F-4D97-AF65-F5344CB8AC3E}">
        <p14:creationId xmlns:p14="http://schemas.microsoft.com/office/powerpoint/2010/main" val="130053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Modular design</a:t>
            </a:r>
          </a:p>
          <a:p>
            <a:pPr lvl="1"/>
            <a:r>
              <a:rPr lang="en-US" dirty="0"/>
              <a:t>Split a problem into modules (e.g. classes)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modules states what it does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module “know” how any other module 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Applies to</a:t>
            </a:r>
          </a:p>
          <a:p>
            <a:pPr lvl="2"/>
            <a:r>
              <a:rPr lang="en-US" dirty="0"/>
              <a:t>Single application (e.g. main, list, test)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Large scale Microservices (</a:t>
            </a:r>
            <a:r>
              <a:rPr lang="en-US" dirty="0">
                <a:hlinkClick r:id="rId2"/>
              </a:rPr>
              <a:t>see how Uber does it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And remember the class scheduling example?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46883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7A9F8-124B-3B47-B5CA-A8B4EEF8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F6454-72E3-EC4F-8AFD-F386C30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255" y="2217232"/>
            <a:ext cx="3388462" cy="3361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9369-515E-D64F-994E-019AF1A9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78" y="2217232"/>
            <a:ext cx="3388462" cy="32208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495655-B656-FA49-B268-6FDF5C541612}"/>
              </a:ext>
            </a:extLst>
          </p:cNvPr>
          <p:cNvSpPr/>
          <p:nvPr/>
        </p:nvSpPr>
        <p:spPr>
          <a:xfrm>
            <a:off x="385482" y="5968592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https://medium.com/edureka/microservice-architecture-5e7f056b90f1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5345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Operation Contracts</a:t>
            </a:r>
          </a:p>
          <a:p>
            <a:pPr lvl="1"/>
            <a:r>
              <a:rPr lang="en-US" i="1" dirty="0"/>
              <a:t>What</a:t>
            </a:r>
            <a:r>
              <a:rPr lang="en-US" dirty="0"/>
              <a:t> methods are available to public</a:t>
            </a:r>
          </a:p>
          <a:p>
            <a:pPr lvl="1"/>
            <a:r>
              <a:rPr lang="en-US" i="1" dirty="0"/>
              <a:t>How</a:t>
            </a:r>
            <a:r>
              <a:rPr lang="en-US" dirty="0"/>
              <a:t> a method can be used</a:t>
            </a:r>
          </a:p>
          <a:p>
            <a:pPr lvl="2"/>
            <a:r>
              <a:rPr lang="en-US" dirty="0"/>
              <a:t>Inputs</a:t>
            </a:r>
          </a:p>
          <a:p>
            <a:pPr lvl="2"/>
            <a:r>
              <a:rPr lang="en-US" dirty="0"/>
              <a:t>Outputs</a:t>
            </a:r>
          </a:p>
          <a:p>
            <a:pPr lvl="2"/>
            <a:r>
              <a:rPr lang="en-US" dirty="0"/>
              <a:t>Exception</a:t>
            </a:r>
          </a:p>
          <a:p>
            <a:pPr lvl="1"/>
            <a:r>
              <a:rPr lang="en-US" dirty="0"/>
              <a:t>What limitations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>
                <a:hlinkClick r:id="rId2"/>
              </a:rPr>
              <a:t>List in C++ Standard Template Library (STL)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Facebook’s /{object-id}/likes API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3111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Unusual Conditions</a:t>
            </a:r>
          </a:p>
          <a:p>
            <a:pPr lvl="1"/>
            <a:r>
              <a:rPr lang="en-US" dirty="0"/>
              <a:t>Assume invalid situations never occur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Ignore the invalid situations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Guess (Assume) client’s intention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Return a value signaling a problem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Throw an exception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14BF8-7C6D-1247-A25D-A69DBDBF6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619" y="1864658"/>
            <a:ext cx="3125942" cy="3548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37FB14-C6D5-D54F-A484-551EF6B3DD89}"/>
              </a:ext>
            </a:extLst>
          </p:cNvPr>
          <p:cNvSpPr/>
          <p:nvPr/>
        </p:nvSpPr>
        <p:spPr>
          <a:xfrm>
            <a:off x="922970" y="5858745"/>
            <a:ext cx="3514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hlinkClick r:id="rId3"/>
              </a:rPr>
              <a:t>Error Hiding (swallowing)</a:t>
            </a:r>
            <a:endParaRPr lang="en-US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90457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423DC7-88AD-2149-9BE8-FD70BE84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324" y="805599"/>
            <a:ext cx="3733800" cy="1955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BC4627-2BF4-3245-8E14-2849281F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hiding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7A090-E302-104B-941B-13A1C1BF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79" y="2130514"/>
            <a:ext cx="5930900" cy="165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C4D54-1E05-214E-8C37-373CF1EA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6" y="4028141"/>
            <a:ext cx="7848600" cy="177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AB9BE-2A96-9B4A-A852-E4EDAC9C27E2}"/>
              </a:ext>
            </a:extLst>
          </p:cNvPr>
          <p:cNvSpPr/>
          <p:nvPr/>
        </p:nvSpPr>
        <p:spPr>
          <a:xfrm>
            <a:off x="5388550" y="436267"/>
            <a:ext cx="2068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VERY BAD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3C335-6517-804A-9F37-7BECD16748F6}"/>
              </a:ext>
            </a:extLst>
          </p:cNvPr>
          <p:cNvSpPr/>
          <p:nvPr/>
        </p:nvSpPr>
        <p:spPr>
          <a:xfrm>
            <a:off x="1470184" y="1761182"/>
            <a:ext cx="205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STILL BAD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2B918-7ED5-5F47-97C2-6465F8004CD9}"/>
              </a:ext>
            </a:extLst>
          </p:cNvPr>
          <p:cNvSpPr/>
          <p:nvPr/>
        </p:nvSpPr>
        <p:spPr>
          <a:xfrm>
            <a:off x="3477097" y="5889732"/>
            <a:ext cx="382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00B050"/>
                </a:solidFill>
              </a:rPr>
              <a:t>GOOD, but how to improve?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B452A5-816F-2E4D-BC68-9883237A5225}"/>
              </a:ext>
            </a:extLst>
          </p:cNvPr>
          <p:cNvSpPr/>
          <p:nvPr/>
        </p:nvSpPr>
        <p:spPr>
          <a:xfrm>
            <a:off x="0" y="6486489"/>
            <a:ext cx="6678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https://www.ibm.com/support/pages/best-practice-catching-and-re-throwing-java-exceptions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429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929DC3-247B-514F-9140-BE4ED63A7F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49855"/>
            <a:ext cx="8196210" cy="4015497"/>
          </a:xfrm>
        </p:spPr>
        <p:txBody>
          <a:bodyPr/>
          <a:lstStyle/>
          <a:p>
            <a:r>
              <a:rPr lang="en-US" dirty="0"/>
              <a:t>Information Hiding</a:t>
            </a:r>
          </a:p>
          <a:p>
            <a:pPr lvl="1"/>
            <a:r>
              <a:rPr lang="en-US" dirty="0"/>
              <a:t>High internal details from external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33F0A8-6EE9-4E4B-8A6B-E9C17F89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10F84-6D15-2C46-B875-8E10F315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8" y="2519083"/>
            <a:ext cx="4005451" cy="368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A67C1-0BC6-2D42-A5E1-9C7A99C0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540" y="2356084"/>
            <a:ext cx="3573472" cy="4189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95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E1199-D9F6-7448-B80B-DA5318AB96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link to home 1</a:t>
            </a:r>
            <a:endParaRPr lang="en-US" dirty="0"/>
          </a:p>
          <a:p>
            <a:endParaRPr lang="en-US" dirty="0"/>
          </a:p>
          <a:p>
            <a:r>
              <a:rPr lang="en-US" dirty="0"/>
              <a:t>DUE: </a:t>
            </a:r>
            <a:r>
              <a:rPr lang="en-US" dirty="0">
                <a:highlight>
                  <a:srgbClr val="FFFF00"/>
                </a:highlight>
              </a:rPr>
              <a:t>10/4/2019 Friday 11:59pm</a:t>
            </a:r>
          </a:p>
          <a:p>
            <a:endParaRPr lang="en-US" dirty="0"/>
          </a:p>
          <a:p>
            <a:r>
              <a:rPr lang="en-US" dirty="0"/>
              <a:t>Revert() </a:t>
            </a:r>
          </a:p>
          <a:p>
            <a:endParaRPr lang="en-US" dirty="0"/>
          </a:p>
          <a:p>
            <a:pPr lvl="1"/>
            <a:r>
              <a:rPr lang="en-US" dirty="0"/>
              <a:t>How are you implementing it?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much additional space are you using?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4019AF-2E3F-2F45-B4B9-ED294FA8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</p:spTree>
    <p:extLst>
      <p:ext uri="{BB962C8B-B14F-4D97-AF65-F5344CB8AC3E}">
        <p14:creationId xmlns:p14="http://schemas.microsoft.com/office/powerpoint/2010/main" val="3004383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9A9BE2-E634-3548-B3A2-6E19F41591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bag of card of different shape cards</a:t>
            </a:r>
          </a:p>
          <a:p>
            <a:endParaRPr lang="en-US" dirty="0"/>
          </a:p>
          <a:p>
            <a:r>
              <a:rPr lang="en-US" dirty="0"/>
              <a:t>Exercise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DAD68-0711-D04B-9038-7FDBD918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CEE97-F0B5-D542-BE3A-BBFF9E11B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3225800" y="2196352"/>
            <a:ext cx="4950847" cy="37113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13F679-27E7-3247-B3FA-7393BCA849F9}"/>
              </a:ext>
            </a:extLst>
          </p:cNvPr>
          <p:cNvGrpSpPr/>
          <p:nvPr/>
        </p:nvGrpSpPr>
        <p:grpSpPr>
          <a:xfrm>
            <a:off x="4957483" y="4219066"/>
            <a:ext cx="1607271" cy="980464"/>
            <a:chOff x="3272118" y="4362501"/>
            <a:chExt cx="1607271" cy="9804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62C3DA-DD85-074D-9F17-E1BC92F3211D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90CBEC-CCD5-6749-823A-7733E87E80F2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F73288-1420-AB44-9294-B260B3B2689B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945F01-F6CB-644D-BFEB-F93982E4AB83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1646C5-6981-6E4D-8DDE-60154340A9B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13905F-B7D6-2741-9CDC-46FA92FF643F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5ECFE6-95FF-6844-A4A9-28906EED5697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515B2E2-AFA6-084E-AD7E-6BFE613ECFF6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6967C8-1FE2-7C43-9BB2-FAADEE4EC4A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470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9838B0-6BB6-7A47-B540-1AFC2E708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1"/>
          <a:stretch/>
        </p:blipFill>
        <p:spPr>
          <a:xfrm>
            <a:off x="558800" y="1882066"/>
            <a:ext cx="8026400" cy="23933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39ECF9-E6CD-434A-9A45-D46325EB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C6876B-621F-0F45-A6B7-C704BDE9B789}"/>
              </a:ext>
            </a:extLst>
          </p:cNvPr>
          <p:cNvSpPr/>
          <p:nvPr/>
        </p:nvSpPr>
        <p:spPr>
          <a:xfrm>
            <a:off x="407385" y="4643035"/>
            <a:ext cx="8448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  <a:highlight>
                  <a:srgbClr val="FFFF00"/>
                </a:highlight>
              </a:rPr>
              <a:t>Windows (Visual Studio) users: Make sure you code compiles on Linux Ubuntu 18.04</a:t>
            </a:r>
          </a:p>
        </p:txBody>
      </p:sp>
    </p:spTree>
    <p:extLst>
      <p:ext uri="{BB962C8B-B14F-4D97-AF65-F5344CB8AC3E}">
        <p14:creationId xmlns:p14="http://schemas.microsoft.com/office/powerpoint/2010/main" val="2489471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B8532C-4183-564E-9E3A-A4A162BCE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4423" y="1070860"/>
            <a:ext cx="8196210" cy="438871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Where do I get a Linux?</a:t>
            </a:r>
          </a:p>
          <a:p>
            <a:endParaRPr lang="en-US" sz="1200" dirty="0"/>
          </a:p>
          <a:p>
            <a:r>
              <a:rPr lang="en-US" dirty="0"/>
              <a:t>EC2 Instance (aka “a machine in the Amazon cloud”)</a:t>
            </a:r>
          </a:p>
          <a:p>
            <a:endParaRPr lang="en-US" dirty="0"/>
          </a:p>
          <a:p>
            <a:r>
              <a:rPr lang="en-US" dirty="0"/>
              <a:t>Free tier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3"/>
              </a:rPr>
              <a:t>Detailed video tutorial</a:t>
            </a:r>
            <a:endParaRPr lang="en-US" dirty="0"/>
          </a:p>
          <a:p>
            <a:endParaRPr lang="en-US" dirty="0"/>
          </a:p>
          <a:p>
            <a:r>
              <a:rPr lang="en-US" dirty="0"/>
              <a:t>Similar offering (Azure, </a:t>
            </a:r>
            <a:r>
              <a:rPr lang="en-US" dirty="0">
                <a:hlinkClick r:id="rId4"/>
              </a:rPr>
              <a:t>Google Cloud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00D32-1D87-0444-8C11-B29F5D1E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CA185AA-3761-F243-9455-7868D87DE9EE}"/>
              </a:ext>
            </a:extLst>
          </p:cNvPr>
          <p:cNvSpPr/>
          <p:nvPr/>
        </p:nvSpPr>
        <p:spPr>
          <a:xfrm>
            <a:off x="5805558" y="2956264"/>
            <a:ext cx="2841292" cy="2139519"/>
          </a:xfrm>
          <a:prstGeom prst="cloud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4AE3BB-F695-204A-800E-5048C12C1D11}"/>
              </a:ext>
            </a:extLst>
          </p:cNvPr>
          <p:cNvSpPr/>
          <p:nvPr/>
        </p:nvSpPr>
        <p:spPr>
          <a:xfrm>
            <a:off x="6853560" y="3739518"/>
            <a:ext cx="745725" cy="9499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C68899-0754-D24B-94B3-90E9AD2A3907}"/>
              </a:ext>
            </a:extLst>
          </p:cNvPr>
          <p:cNvSpPr/>
          <p:nvPr/>
        </p:nvSpPr>
        <p:spPr>
          <a:xfrm>
            <a:off x="6695242" y="3592783"/>
            <a:ext cx="745725" cy="9499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VM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11A44-2897-5B48-8C06-66A77778C379}"/>
              </a:ext>
            </a:extLst>
          </p:cNvPr>
          <p:cNvSpPr txBox="1"/>
          <p:nvPr/>
        </p:nvSpPr>
        <p:spPr>
          <a:xfrm>
            <a:off x="6695242" y="3244334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x.x.x.x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E06AA-F74C-5241-8A07-00F2478EA8F1}"/>
              </a:ext>
            </a:extLst>
          </p:cNvPr>
          <p:cNvSpPr txBox="1"/>
          <p:nvPr/>
        </p:nvSpPr>
        <p:spPr>
          <a:xfrm>
            <a:off x="7599285" y="2663743"/>
            <a:ext cx="102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EC2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FCE3D-C8FE-2342-A57C-3B5797B896FC}"/>
              </a:ext>
            </a:extLst>
          </p:cNvPr>
          <p:cNvSpPr/>
          <p:nvPr/>
        </p:nvSpPr>
        <p:spPr>
          <a:xfrm rot="198975">
            <a:off x="934833" y="5879955"/>
            <a:ext cx="4439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highlight>
                  <a:srgbClr val="FFFF00"/>
                </a:highlight>
              </a:rPr>
              <a:t>Free machine you can use (when you need it),</a:t>
            </a:r>
          </a:p>
          <a:p>
            <a:r>
              <a:rPr lang="en-US" i="1" dirty="0">
                <a:highlight>
                  <a:srgbClr val="FFFF00"/>
                </a:highlight>
              </a:rPr>
              <a:t> and then destroy and forget</a:t>
            </a:r>
          </a:p>
        </p:txBody>
      </p:sp>
    </p:spTree>
    <p:extLst>
      <p:ext uri="{BB962C8B-B14F-4D97-AF65-F5344CB8AC3E}">
        <p14:creationId xmlns:p14="http://schemas.microsoft.com/office/powerpoint/2010/main" val="56687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E7BF7D-587B-AE49-A74F-09C331B001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Get an Linux 18.04 machine from AWS EC2</a:t>
            </a:r>
          </a:p>
          <a:p>
            <a:endParaRPr lang="en-US" dirty="0"/>
          </a:p>
          <a:p>
            <a:r>
              <a:rPr lang="en-US" dirty="0"/>
              <a:t>Copy codes from Windows to this machine for homework submission validation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C78AEE-004B-674B-8858-5DB0F0D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Demo</a:t>
            </a:r>
          </a:p>
        </p:txBody>
      </p:sp>
    </p:spTree>
    <p:extLst>
      <p:ext uri="{BB962C8B-B14F-4D97-AF65-F5344CB8AC3E}">
        <p14:creationId xmlns:p14="http://schemas.microsoft.com/office/powerpoint/2010/main" val="3414962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BBE0A9-5285-4140-83BF-4A2CD9B5D8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We will only review C++ </a:t>
            </a:r>
            <a:r>
              <a:rPr lang="en-US" i="1" dirty="0"/>
              <a:t>quickly</a:t>
            </a:r>
          </a:p>
          <a:p>
            <a:endParaRPr lang="en-US" b="0" dirty="0"/>
          </a:p>
          <a:p>
            <a:r>
              <a:rPr lang="en-US" b="0" dirty="0"/>
              <a:t>If in high doubt</a:t>
            </a:r>
          </a:p>
          <a:p>
            <a:pPr lvl="1"/>
            <a:r>
              <a:rPr lang="en-US" b="0" dirty="0"/>
              <a:t>CSS332 Programming with object oriented languages</a:t>
            </a:r>
          </a:p>
          <a:p>
            <a:pPr lvl="1"/>
            <a:r>
              <a:rPr lang="en-US" b="0" dirty="0"/>
              <a:t>A longer “boot camp” on C++ </a:t>
            </a:r>
          </a:p>
          <a:p>
            <a:pPr lvl="1"/>
            <a:r>
              <a:rPr lang="en-US" b="0" dirty="0"/>
              <a:t>Although this is not a prerequisite for CSS342, do take this class if at all possible if you are not familiar with C++</a:t>
            </a:r>
          </a:p>
          <a:p>
            <a:pPr lvl="1"/>
            <a:endParaRPr lang="en-US" b="0" dirty="0"/>
          </a:p>
          <a:p>
            <a:r>
              <a:rPr lang="en-US" b="0" dirty="0"/>
              <a:t>Quantitative Skills Center (tutoring) – Visit http://</a:t>
            </a:r>
            <a:r>
              <a:rPr lang="en-US" b="0" dirty="0" err="1"/>
              <a:t>www.uwb.edu</a:t>
            </a:r>
            <a:r>
              <a:rPr lang="en-US" b="0" dirty="0"/>
              <a:t>/</a:t>
            </a:r>
            <a:r>
              <a:rPr lang="en-US" b="0" dirty="0" err="1"/>
              <a:t>gsc</a:t>
            </a:r>
            <a:r>
              <a:rPr lang="en-US" b="0" dirty="0"/>
              <a:t> for more information</a:t>
            </a:r>
          </a:p>
          <a:p>
            <a:endParaRPr lang="en-US" b="0" dirty="0"/>
          </a:p>
          <a:p>
            <a:r>
              <a:rPr lang="en-US" b="0" dirty="0">
                <a:hlinkClick r:id="rId2"/>
              </a:rPr>
              <a:t>A good video tutorial series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39159B-10CE-2A46-958B-E0045F6A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305474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86254-C983-B042-829E-EF3A553E3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2975" y="1572811"/>
            <a:ext cx="8196210" cy="4015497"/>
          </a:xfrm>
        </p:spPr>
        <p:txBody>
          <a:bodyPr/>
          <a:lstStyle/>
          <a:p>
            <a:r>
              <a:rPr lang="en-US" dirty="0"/>
              <a:t>Memory (</a:t>
            </a:r>
            <a:r>
              <a:rPr lang="en-US" dirty="0" err="1"/>
              <a:t>memory_examples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r>
              <a:rPr lang="en-US" dirty="0"/>
              <a:t>Heap</a:t>
            </a:r>
          </a:p>
          <a:p>
            <a:pPr lvl="2"/>
            <a:r>
              <a:rPr lang="en-US" dirty="0"/>
              <a:t>“new/delete” operator</a:t>
            </a:r>
          </a:p>
          <a:p>
            <a:pPr lvl="2"/>
            <a:r>
              <a:rPr lang="en-US" dirty="0"/>
              <a:t>malloc/free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Stack</a:t>
            </a:r>
          </a:p>
          <a:p>
            <a:pPr lvl="2"/>
            <a:r>
              <a:rPr lang="en-US" dirty="0"/>
              <a:t>Statically defined variable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C8A25-684C-8B44-A38E-6F9949A6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3B437-41E3-7249-A9E5-7361D053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62149"/>
            <a:ext cx="4376507" cy="33365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A261A4-F067-A04A-9FB6-408CBCF96D41}"/>
              </a:ext>
            </a:extLst>
          </p:cNvPr>
          <p:cNvSpPr/>
          <p:nvPr/>
        </p:nvSpPr>
        <p:spPr>
          <a:xfrm>
            <a:off x="4638583" y="5340700"/>
            <a:ext cx="47717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https://www.geeksforgeeks.org/memory-layout-of-c-program/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7439655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2420</TotalTime>
  <Words>1332</Words>
  <Application>Microsoft Macintosh PowerPoint</Application>
  <PresentationFormat>On-screen Show (4:3)</PresentationFormat>
  <Paragraphs>338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Notices</vt:lpstr>
      <vt:lpstr>Homework Rules</vt:lpstr>
      <vt:lpstr>Homework Review</vt:lpstr>
      <vt:lpstr>Homework Review</vt:lpstr>
      <vt:lpstr>Homework Review</vt:lpstr>
      <vt:lpstr>EC2 Demo</vt:lpstr>
      <vt:lpstr>C++</vt:lpstr>
      <vt:lpstr>C++ Review</vt:lpstr>
      <vt:lpstr>C++ Review</vt:lpstr>
      <vt:lpstr>C++ Review</vt:lpstr>
      <vt:lpstr>C++ Review</vt:lpstr>
      <vt:lpstr>C++ Review</vt:lpstr>
      <vt:lpstr>C++ Review</vt:lpstr>
      <vt:lpstr>C++</vt:lpstr>
      <vt:lpstr>C++</vt:lpstr>
      <vt:lpstr>C++</vt:lpstr>
      <vt:lpstr>C++ Exercise</vt:lpstr>
      <vt:lpstr>C++ Review</vt:lpstr>
      <vt:lpstr>Compiler &amp; Linker</vt:lpstr>
      <vt:lpstr>Makefile</vt:lpstr>
      <vt:lpstr>CMake</vt:lpstr>
      <vt:lpstr>Unit Test Framework</vt:lpstr>
      <vt:lpstr>C++</vt:lpstr>
      <vt:lpstr>Coding</vt:lpstr>
      <vt:lpstr>Coding</vt:lpstr>
      <vt:lpstr>Coding</vt:lpstr>
      <vt:lpstr>Exercise</vt:lpstr>
      <vt:lpstr>Object-Oriented Analysis And Design</vt:lpstr>
      <vt:lpstr>END OF C++ REVIEW</vt:lpstr>
      <vt:lpstr>Object-Oriented Analysis And Design</vt:lpstr>
      <vt:lpstr>Object-Oriented Analysis And Design</vt:lpstr>
      <vt:lpstr>Object-Oriented Analysis And Design</vt:lpstr>
      <vt:lpstr>Design Principals (“Specification” in C++ ch. 1.3)</vt:lpstr>
      <vt:lpstr>Design Principals (“Specification” in C++ ch. 1.3)</vt:lpstr>
      <vt:lpstr>Design Principals (“Specification” in C++ ch. 1.3)</vt:lpstr>
      <vt:lpstr>Design Principals (“Specification” in C++ ch. 1.3)</vt:lpstr>
      <vt:lpstr>Error hiding</vt:lpstr>
      <vt:lpstr>Design Principals (“Specification” in C++ ch. 1.3)</vt:lpstr>
      <vt:lpstr>OOP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166</cp:revision>
  <cp:lastPrinted>2016-02-10T20:19:12Z</cp:lastPrinted>
  <dcterms:created xsi:type="dcterms:W3CDTF">2014-10-14T00:51:43Z</dcterms:created>
  <dcterms:modified xsi:type="dcterms:W3CDTF">2019-10-01T23:50:15Z</dcterms:modified>
</cp:coreProperties>
</file>